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8" r:id="rId12"/>
    <p:sldId id="269" r:id="rId13"/>
    <p:sldId id="270" r:id="rId14"/>
    <p:sldId id="271" r:id="rId15"/>
    <p:sldId id="272" r:id="rId16"/>
    <p:sldId id="273" r:id="rId17"/>
    <p:sldId id="274" r:id="rId18"/>
    <p:sldId id="275" r:id="rId19"/>
    <p:sldId id="281" r:id="rId20"/>
    <p:sldId id="276" r:id="rId21"/>
    <p:sldId id="277" r:id="rId22"/>
    <p:sldId id="278" r:id="rId23"/>
    <p:sldId id="279" r:id="rId24"/>
    <p:sldId id="280" r:id="rId25"/>
    <p:sldId id="282" r:id="rId26"/>
    <p:sldId id="283" r:id="rId27"/>
    <p:sldId id="284"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12/05/1442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صورة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41242"/>
            <a:ext cx="3312368" cy="2952328"/>
          </a:xfrm>
          <a:prstGeom prst="rect">
            <a:avLst/>
          </a:prstGeom>
        </p:spPr>
      </p:pic>
      <p:sp>
        <p:nvSpPr>
          <p:cNvPr id="5" name="عنصر نائب للمحتوى 4"/>
          <p:cNvSpPr>
            <a:spLocks noGrp="1"/>
          </p:cNvSpPr>
          <p:nvPr>
            <p:ph idx="1"/>
          </p:nvPr>
        </p:nvSpPr>
        <p:spPr>
          <a:xfrm>
            <a:off x="2123728" y="692696"/>
            <a:ext cx="6120680" cy="4525963"/>
          </a:xfrm>
        </p:spPr>
        <p:txBody>
          <a:bodyPr>
            <a:prstTxWarp prst="textInflateBottom">
              <a:avLst/>
            </a:prstTxWarp>
          </a:bodyPr>
          <a:lstStyle/>
          <a:p>
            <a:pPr marL="0" indent="0" algn="ctr">
              <a:buNone/>
            </a:pPr>
            <a:endParaRPr lang="ar-IQ" dirty="0" smtClean="0"/>
          </a:p>
          <a:p>
            <a:pPr marL="0" indent="0" algn="ctr">
              <a:buNone/>
            </a:pPr>
            <a:endParaRPr lang="ar-IQ" dirty="0"/>
          </a:p>
          <a:p>
            <a:pPr marL="0" indent="0" algn="ctr">
              <a:buNone/>
            </a:pPr>
            <a:r>
              <a:rPr lang="ar-IQ" dirty="0" smtClean="0">
                <a:solidFill>
                  <a:srgbClr val="FF0000"/>
                </a:solidFill>
              </a:rPr>
              <a:t>علم النفس الاكلينيكي</a:t>
            </a:r>
          </a:p>
          <a:p>
            <a:pPr marL="0" indent="0" algn="ctr">
              <a:buNone/>
            </a:pPr>
            <a:r>
              <a:rPr lang="ar-IQ" dirty="0" smtClean="0">
                <a:solidFill>
                  <a:srgbClr val="FF0000"/>
                </a:solidFill>
              </a:rPr>
              <a:t>مدرسة المادة: ا. د. سناء </a:t>
            </a:r>
            <a:r>
              <a:rPr lang="ar-IQ" dirty="0" err="1" smtClean="0">
                <a:solidFill>
                  <a:srgbClr val="FF0000"/>
                </a:solidFill>
              </a:rPr>
              <a:t>عبدالزهرة</a:t>
            </a:r>
            <a:r>
              <a:rPr lang="ar-IQ" dirty="0" smtClean="0">
                <a:solidFill>
                  <a:srgbClr val="FF0000"/>
                </a:solidFill>
              </a:rPr>
              <a:t> الجمعان</a:t>
            </a:r>
            <a:endParaRPr lang="ar-IQ" dirty="0">
              <a:solidFill>
                <a:srgbClr val="FF0000"/>
              </a:solidFill>
            </a:endParaRPr>
          </a:p>
        </p:txBody>
      </p:sp>
    </p:spTree>
    <p:extLst>
      <p:ext uri="{BB962C8B-B14F-4D97-AF65-F5344CB8AC3E}">
        <p14:creationId xmlns:p14="http://schemas.microsoft.com/office/powerpoint/2010/main" val="503310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91264" cy="5505475"/>
          </a:xfrm>
        </p:spPr>
        <p:txBody>
          <a:bodyPr>
            <a:normAutofit fontScale="92500" lnSpcReduction="10000"/>
          </a:bodyPr>
          <a:lstStyle/>
          <a:p>
            <a:r>
              <a:rPr lang="ar-IQ" dirty="0"/>
              <a:t>إن هدف علم النفس الإكلينيكي </a:t>
            </a:r>
            <a:r>
              <a:rPr lang="ar-IQ" dirty="0" smtClean="0"/>
              <a:t>كما </a:t>
            </a:r>
            <a:r>
              <a:rPr lang="ar-IQ" dirty="0"/>
              <a:t>أكد </a:t>
            </a:r>
            <a:r>
              <a:rPr lang="ar-IQ" dirty="0" smtClean="0"/>
              <a:t>( </a:t>
            </a:r>
            <a:r>
              <a:rPr lang="en-US" dirty="0"/>
              <a:t>Derry </a:t>
            </a:r>
            <a:r>
              <a:rPr lang="ar-IQ" dirty="0"/>
              <a:t>, </a:t>
            </a:r>
            <a:r>
              <a:rPr lang="en-US" dirty="0"/>
              <a:t>1976</a:t>
            </a:r>
            <a:r>
              <a:rPr lang="ar-IQ" dirty="0"/>
              <a:t>) هو في حل مشكلات الفرد وتخطي الصعوبات , وعبور الأزمات وتعديل السلوك وإعادة بناء الشخصية وما شابهها .</a:t>
            </a:r>
            <a:endParaRPr lang="en-US" dirty="0"/>
          </a:p>
          <a:p>
            <a:r>
              <a:rPr lang="ar-IQ" dirty="0"/>
              <a:t>كما أكد كل من (</a:t>
            </a:r>
            <a:r>
              <a:rPr lang="ar-IQ" dirty="0" err="1" smtClean="0"/>
              <a:t>بيتروفسا</a:t>
            </a:r>
            <a:r>
              <a:rPr lang="ar-IQ" dirty="0" smtClean="0"/>
              <a:t> </a:t>
            </a:r>
            <a:r>
              <a:rPr lang="ar-IQ" dirty="0"/>
              <a:t>) وآخرون (</a:t>
            </a:r>
            <a:r>
              <a:rPr lang="en-US" dirty="0"/>
              <a:t>1978 </a:t>
            </a:r>
            <a:r>
              <a:rPr lang="ar-IQ" dirty="0"/>
              <a:t>, </a:t>
            </a:r>
            <a:r>
              <a:rPr lang="en-US" dirty="0" err="1"/>
              <a:t>Pietrofesa</a:t>
            </a:r>
            <a:r>
              <a:rPr lang="en-US" dirty="0"/>
              <a:t> &amp; others </a:t>
            </a:r>
            <a:r>
              <a:rPr lang="ar-IQ" dirty="0"/>
              <a:t>) إن الأهداف الكلية لكل من علم النفس الإكلينيكي والمعالج النفسي هي في تعديل السلوك للأفراد وفهم الذات , واتخاذ القرار وتطوير مهارات التخطيط للمستقبل , على ان ذلك ينصب في بناء الأمة الإنسانية .  </a:t>
            </a:r>
            <a:endParaRPr lang="en-US" dirty="0"/>
          </a:p>
          <a:p>
            <a:r>
              <a:rPr lang="ar-IQ" dirty="0"/>
              <a:t>كما يهدف إلى مساعدة الآخرين على حل مشكلاتهم بأنفسهم وتكيفهم مع صعوباتهم التي </a:t>
            </a:r>
            <a:r>
              <a:rPr lang="ar-IQ" dirty="0" err="1"/>
              <a:t>يواجهونها</a:t>
            </a:r>
            <a:r>
              <a:rPr lang="ar-IQ" dirty="0"/>
              <a:t> وتعديل سلوكهم نحو الأفضل حتى يتخطون صعوبات تكيفهم ويعبرون أزماتهم التي يعانون منها . </a:t>
            </a:r>
          </a:p>
        </p:txBody>
      </p:sp>
    </p:spTree>
    <p:extLst>
      <p:ext uri="{BB962C8B-B14F-4D97-AF65-F5344CB8AC3E}">
        <p14:creationId xmlns:p14="http://schemas.microsoft.com/office/powerpoint/2010/main" val="619771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عمل الأخصائي النفسي الإكلينيكي : </a:t>
            </a:r>
            <a:r>
              <a:rPr lang="en-US" dirty="0"/>
              <a:t/>
            </a:r>
            <a:br>
              <a:rPr lang="en-US" dirty="0"/>
            </a:br>
            <a:endParaRPr lang="ar-IQ" dirty="0"/>
          </a:p>
        </p:txBody>
      </p:sp>
      <p:sp>
        <p:nvSpPr>
          <p:cNvPr id="3" name="عنصر نائب للمحتوى 2"/>
          <p:cNvSpPr>
            <a:spLocks noGrp="1"/>
          </p:cNvSpPr>
          <p:nvPr>
            <p:ph idx="1"/>
          </p:nvPr>
        </p:nvSpPr>
        <p:spPr/>
        <p:txBody>
          <a:bodyPr/>
          <a:lstStyle/>
          <a:p>
            <a:r>
              <a:rPr lang="ar-IQ" dirty="0" smtClean="0"/>
              <a:t>إن </a:t>
            </a:r>
            <a:r>
              <a:rPr lang="ar-IQ" dirty="0"/>
              <a:t>عمل المهنة للأخصائي الإكلينيكي محددة في تقديم خدمات للآخرين أفراداً او جماعات لغرض مساعدتهم وبالتالي مساعدة </a:t>
            </a:r>
            <a:r>
              <a:rPr lang="ar-IQ" dirty="0" smtClean="0"/>
              <a:t>افراد المجتمع </a:t>
            </a:r>
            <a:r>
              <a:rPr lang="ar-IQ" dirty="0"/>
              <a:t>من أجل تحسين حياتهم نوعاً كما وذلك في حل مشكلاتهم ومن خلال استخدامهم الأسلوب العلمي وتوجيه السلوك غير المرغوب الى سلوك سوي ومساعدة الأفراد لكي يتكيفوا في مجتمعهم . </a:t>
            </a:r>
            <a:endParaRPr lang="en-US" dirty="0"/>
          </a:p>
          <a:p>
            <a:r>
              <a:rPr lang="ar-IQ" dirty="0"/>
              <a:t>وينحصر عمل الإكلينيكي في المهام النوعية وأهمها : </a:t>
            </a:r>
          </a:p>
        </p:txBody>
      </p:sp>
    </p:spTree>
    <p:extLst>
      <p:ext uri="{BB962C8B-B14F-4D97-AF65-F5344CB8AC3E}">
        <p14:creationId xmlns:p14="http://schemas.microsoft.com/office/powerpoint/2010/main" val="3802511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marL="514350" lvl="0" indent="-514350">
              <a:buFont typeface="+mj-lt"/>
              <a:buAutoNum type="arabicPeriod"/>
            </a:pPr>
            <a:r>
              <a:rPr lang="ar-IQ" dirty="0"/>
              <a:t>تقويم السلوك العصابي إلى السلوك المهذب .</a:t>
            </a:r>
            <a:endParaRPr lang="en-US" dirty="0"/>
          </a:p>
          <a:p>
            <a:pPr marL="514350" lvl="0" indent="-514350">
              <a:buFont typeface="+mj-lt"/>
              <a:buAutoNum type="arabicPeriod"/>
            </a:pPr>
            <a:r>
              <a:rPr lang="ar-IQ" dirty="0"/>
              <a:t>القيام بنفسه بكل أنواع العلاج النفسي لكافة الأنماط الإكلينيكية وخاصة القلق والاكتئاب والعصاب الذي أصبح يشمل الآن كل الإفراد والجماعات التي تطلب العون للتخلص من أنماط ومشكلات اجتماعية او عملية او تطلب الإرشاد لطرائق أكثر ايجابية وفعالية لمساعدته على حياة أفضل . </a:t>
            </a:r>
            <a:endParaRPr lang="en-US" dirty="0"/>
          </a:p>
          <a:p>
            <a:pPr marL="514350" lvl="0" indent="-514350">
              <a:buFont typeface="+mj-lt"/>
              <a:buAutoNum type="arabicPeriod"/>
            </a:pPr>
            <a:r>
              <a:rPr lang="ar-IQ" dirty="0"/>
              <a:t>القيام بالاستفادة من معظم وقت الإكلينيكي في مساعدة المريض لتعليمه كيفية القيام بأدواره الاجتماعية بطريقة تكون أكثر نضجاً . </a:t>
            </a:r>
            <a:endParaRPr lang="en-US" dirty="0"/>
          </a:p>
          <a:p>
            <a:pPr marL="514350" lvl="0" indent="-514350">
              <a:buFont typeface="+mj-lt"/>
              <a:buAutoNum type="arabicPeriod"/>
            </a:pPr>
            <a:r>
              <a:rPr lang="ar-IQ" dirty="0"/>
              <a:t>بناء العلاقات الانسانية المتينة بين المعالج وصاحب الحالة والمجتمع . </a:t>
            </a:r>
            <a:endParaRPr lang="en-US" dirty="0"/>
          </a:p>
          <a:p>
            <a:pPr marL="514350" indent="-514350">
              <a:buFont typeface="+mj-lt"/>
              <a:buAutoNum type="arabicPeriod"/>
            </a:pPr>
            <a:r>
              <a:rPr lang="ar-IQ" dirty="0"/>
              <a:t>أكد (</a:t>
            </a:r>
            <a:r>
              <a:rPr lang="en-US" dirty="0"/>
              <a:t>Patterson 1973 </a:t>
            </a:r>
            <a:r>
              <a:rPr lang="ar-IQ" dirty="0"/>
              <a:t>) </a:t>
            </a:r>
            <a:r>
              <a:rPr lang="ar-IQ" dirty="0" err="1"/>
              <a:t>باترسون</a:t>
            </a:r>
            <a:r>
              <a:rPr lang="ar-IQ" dirty="0"/>
              <a:t> أن عمل الأخصائي يندرج تحته التعامل مع مشكلات الأفراد في العلاج النفسي منها </a:t>
            </a:r>
            <a:r>
              <a:rPr lang="ar-IQ" dirty="0" smtClean="0"/>
              <a:t>المشكلات الجنسية </a:t>
            </a:r>
            <a:r>
              <a:rPr lang="ar-IQ" dirty="0"/>
              <a:t>. جنوح الأحداث, الإدمان,  المخدرات, الاكتئاب, العصبية, الانفعالات الحادة, والمشكلات الحادة التي تتصف باتصالها بالشعور والمشكلات الحادة التي تتصف باتصالها باللاشعور . </a:t>
            </a:r>
          </a:p>
        </p:txBody>
      </p:sp>
    </p:spTree>
    <p:extLst>
      <p:ext uri="{BB962C8B-B14F-4D97-AF65-F5344CB8AC3E}">
        <p14:creationId xmlns:p14="http://schemas.microsoft.com/office/powerpoint/2010/main" val="607107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سمات الشخصية العامة للأخصائي الإكلينيكي :</a:t>
            </a:r>
            <a:r>
              <a:rPr lang="en-US" dirty="0"/>
              <a:t/>
            </a:r>
            <a:br>
              <a:rPr lang="en-US" dirty="0"/>
            </a:b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smtClean="0">
                <a:solidFill>
                  <a:srgbClr val="FF0000"/>
                </a:solidFill>
              </a:rPr>
              <a:t>أجرى </a:t>
            </a:r>
            <a:r>
              <a:rPr lang="ar-IQ" dirty="0" err="1">
                <a:solidFill>
                  <a:srgbClr val="FF0000"/>
                </a:solidFill>
              </a:rPr>
              <a:t>أكيللي</a:t>
            </a:r>
            <a:r>
              <a:rPr lang="ar-IQ" dirty="0">
                <a:solidFill>
                  <a:srgbClr val="FF0000"/>
                </a:solidFill>
              </a:rPr>
              <a:t> (</a:t>
            </a:r>
            <a:r>
              <a:rPr lang="en-US" dirty="0">
                <a:solidFill>
                  <a:srgbClr val="FF0000"/>
                </a:solidFill>
              </a:rPr>
              <a:t>Kelley </a:t>
            </a:r>
            <a:r>
              <a:rPr lang="ar-IQ" dirty="0">
                <a:solidFill>
                  <a:srgbClr val="FF0000"/>
                </a:solidFill>
              </a:rPr>
              <a:t> </a:t>
            </a:r>
            <a:r>
              <a:rPr lang="ar-IQ" dirty="0" err="1">
                <a:solidFill>
                  <a:srgbClr val="FF0000"/>
                </a:solidFill>
              </a:rPr>
              <a:t>وكودبيرج</a:t>
            </a:r>
            <a:r>
              <a:rPr lang="ar-IQ" dirty="0">
                <a:solidFill>
                  <a:srgbClr val="FF0000"/>
                </a:solidFill>
              </a:rPr>
              <a:t> </a:t>
            </a:r>
            <a:r>
              <a:rPr lang="en-US" dirty="0" err="1">
                <a:solidFill>
                  <a:srgbClr val="FF0000"/>
                </a:solidFill>
              </a:rPr>
              <a:t>Grood</a:t>
            </a:r>
            <a:r>
              <a:rPr lang="en-US" dirty="0">
                <a:solidFill>
                  <a:srgbClr val="FF0000"/>
                </a:solidFill>
              </a:rPr>
              <a:t> berg -</a:t>
            </a:r>
            <a:r>
              <a:rPr lang="ar-IQ" dirty="0">
                <a:solidFill>
                  <a:srgbClr val="FF0000"/>
                </a:solidFill>
              </a:rPr>
              <a:t>) دراسة تتبعيه على (248) أخصائي إكلينيكي من العاملين في المستشفيات فتبين لهم بعض الخصائص الخاصة منها : </a:t>
            </a:r>
            <a:endParaRPr lang="en-US" dirty="0">
              <a:solidFill>
                <a:srgbClr val="FF0000"/>
              </a:solidFill>
            </a:endParaRPr>
          </a:p>
          <a:p>
            <a:pPr lvl="0"/>
            <a:r>
              <a:rPr lang="ar-IQ" i="1" dirty="0">
                <a:solidFill>
                  <a:srgbClr val="FF0000"/>
                </a:solidFill>
              </a:rPr>
              <a:t>تميز </a:t>
            </a:r>
            <a:r>
              <a:rPr lang="ar-IQ" i="1" dirty="0" err="1">
                <a:solidFill>
                  <a:srgbClr val="FF0000"/>
                </a:solidFill>
              </a:rPr>
              <a:t>الإكلينيكيون</a:t>
            </a:r>
            <a:r>
              <a:rPr lang="ar-IQ" i="1" dirty="0">
                <a:solidFill>
                  <a:srgbClr val="FF0000"/>
                </a:solidFill>
              </a:rPr>
              <a:t> العاملون بالبحث الأكاديمي </a:t>
            </a:r>
            <a:r>
              <a:rPr lang="ar-IQ" dirty="0"/>
              <a:t>بمستوى الذكاء والإلمام النظري العلمي بميدان </a:t>
            </a:r>
            <a:r>
              <a:rPr lang="ar-IQ" dirty="0" err="1" smtClean="0"/>
              <a:t>االتخصص</a:t>
            </a:r>
            <a:r>
              <a:rPr lang="ar-IQ" dirty="0" smtClean="0"/>
              <a:t> </a:t>
            </a:r>
            <a:r>
              <a:rPr lang="ar-IQ" dirty="0"/>
              <a:t>لكن نشاطاتهم الاجتماعية محدودة وتميزت طفولتهم ببعض الاضطرابات والصراعات ونشاطاتهم الرياضية محدودة وقدرتهم على القيادة أيضا محدودة يعانون من العزلة والوحدة ولكن يغلب عليهم حب الاستطلاع والتفوق الأكاديمي طوال فترات الدراسة .  </a:t>
            </a:r>
            <a:endParaRPr lang="en-US" dirty="0"/>
          </a:p>
          <a:p>
            <a:pPr lvl="0"/>
            <a:r>
              <a:rPr lang="ar-IQ" i="1" dirty="0">
                <a:solidFill>
                  <a:srgbClr val="FF0000"/>
                </a:solidFill>
              </a:rPr>
              <a:t>أما طائفة الإكلينيكي العاملين بالإدارة والإشراف </a:t>
            </a:r>
            <a:r>
              <a:rPr lang="ar-IQ" dirty="0"/>
              <a:t>غلبت عليهم خصائص الانبساط والمساهمات الرياضية المبكرة والقدرات القيادية وعادة ما ينجحون نجاحاً لا بأس به ولكن درجاتهم على مقياس الذكاء كانت اكثر انخفاضاً من فريق الباحثين يغلب عليهم القدوم من أسر أكثر تديناً . </a:t>
            </a:r>
            <a:endParaRPr lang="en-US" dirty="0"/>
          </a:p>
          <a:p>
            <a:pPr lvl="0"/>
            <a:r>
              <a:rPr lang="ar-IQ" i="1" dirty="0">
                <a:solidFill>
                  <a:srgbClr val="FF0000"/>
                </a:solidFill>
              </a:rPr>
              <a:t>أما فئة المعالجين</a:t>
            </a:r>
            <a:r>
              <a:rPr lang="ar-IQ" dirty="0"/>
              <a:t> فقد جمعت خصائص موجودة في الطائفتين السابقتين ولو أن طفولتهم تشابهت مع طفولة العاملين بالبحث العلمي الأكاديمي من حيث تميزها بالصراعات والتصدع الاسري وعالجت مشاعر النقص على أكثرهم من خلال فترة الدراسة .</a:t>
            </a:r>
            <a:endParaRPr lang="en-US" dirty="0"/>
          </a:p>
          <a:p>
            <a:pPr lvl="0"/>
            <a:r>
              <a:rPr lang="ar-IQ" dirty="0"/>
              <a:t>أضافت بحوث اخرى من الخصائص المميزة للمعالجين منها :</a:t>
            </a:r>
            <a:endParaRPr lang="en-US" dirty="0"/>
          </a:p>
          <a:p>
            <a:r>
              <a:rPr lang="ar-IQ" dirty="0"/>
              <a:t>وجود دافع قوي , ورغبة شديدة لفهم الناس ومساعدتهم , وكذلك فهم أنفسهم والتطور من العلوم الرياضية وزيادة الاهتمام بالناس والفنون والنظريات العلمية .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95876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الإكلينيكي وشخصيته :</a:t>
            </a:r>
            <a:r>
              <a:rPr lang="en-US" dirty="0"/>
              <a:t/>
            </a:r>
            <a:br>
              <a:rPr lang="en-US" dirty="0"/>
            </a:br>
            <a:endParaRPr lang="ar-IQ"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IQ" dirty="0"/>
              <a:t>ا</a:t>
            </a:r>
            <a:r>
              <a:rPr lang="ar-IQ" dirty="0" smtClean="0"/>
              <a:t>ن </a:t>
            </a:r>
            <a:r>
              <a:rPr lang="ar-IQ" dirty="0"/>
              <a:t>شخصية الأخصائي الإكلينيكي سواء أكان حاصلاً على مؤهل دكتوراه (</a:t>
            </a:r>
            <a:r>
              <a:rPr lang="en-US" dirty="0" err="1" smtClean="0"/>
              <a:t>phd</a:t>
            </a:r>
            <a:r>
              <a:rPr lang="ar-IQ" dirty="0" smtClean="0"/>
              <a:t>) </a:t>
            </a:r>
            <a:r>
              <a:rPr lang="ar-IQ" dirty="0"/>
              <a:t>في علم النفس او متخصصاً في علم النفس والصحة النفسية أو الأمراض النفسية أو كل من لديه </a:t>
            </a:r>
            <a:r>
              <a:rPr lang="ar-IQ" dirty="0" smtClean="0"/>
              <a:t>مؤهل يؤهله للعمل الاكلينيكي ان يكون </a:t>
            </a:r>
          </a:p>
          <a:p>
            <a:r>
              <a:rPr lang="ar-IQ" dirty="0" smtClean="0"/>
              <a:t> ذو </a:t>
            </a:r>
            <a:r>
              <a:rPr lang="ar-IQ" dirty="0"/>
              <a:t>شخصية نافذة من حيث قوة الملاحظة فيما يتعلق بالانفعالات التي تصدر من المريض عند </a:t>
            </a:r>
            <a:r>
              <a:rPr lang="ar-IQ" dirty="0" smtClean="0"/>
              <a:t>الاتصال </a:t>
            </a:r>
            <a:r>
              <a:rPr lang="ar-IQ" dirty="0"/>
              <a:t>به أو عند المقابلة أو عند إجراء الاختبار ويبادر بالابتسامة الهادئة عبارة التشجيع والاستحسان </a:t>
            </a:r>
            <a:endParaRPr lang="ar-IQ" dirty="0" smtClean="0"/>
          </a:p>
          <a:p>
            <a:r>
              <a:rPr lang="ar-IQ" dirty="0" smtClean="0">
                <a:solidFill>
                  <a:srgbClr val="FF0000"/>
                </a:solidFill>
              </a:rPr>
              <a:t>س: كيف </a:t>
            </a:r>
            <a:r>
              <a:rPr lang="ar-IQ" dirty="0">
                <a:solidFill>
                  <a:srgbClr val="FF0000"/>
                </a:solidFill>
              </a:rPr>
              <a:t>تتميز الحياة الشخصية للأخصائي الإكلينيكي؟ وما هي الخصائص الشخصية التي تساهم في نجاحه المهني ؟ </a:t>
            </a:r>
            <a:endParaRPr lang="en-US" dirty="0">
              <a:solidFill>
                <a:srgbClr val="FF0000"/>
              </a:solidFill>
            </a:endParaRPr>
          </a:p>
          <a:p>
            <a:r>
              <a:rPr lang="ar-IQ" dirty="0"/>
              <a:t>إن العمل الإكلينيكي عمل جمهوره </a:t>
            </a:r>
            <a:r>
              <a:rPr lang="ar-IQ" dirty="0" smtClean="0"/>
              <a:t>المضطر </a:t>
            </a:r>
            <a:r>
              <a:rPr lang="ar-IQ" dirty="0"/>
              <a:t>بين نفسياً والذين يعانون من المشكلات الاجتماعية المختلفة لذا يتطلب منه ما </a:t>
            </a:r>
            <a:r>
              <a:rPr lang="ar-IQ" dirty="0" smtClean="0"/>
              <a:t>يتمتع </a:t>
            </a:r>
            <a:r>
              <a:rPr lang="ar-IQ" dirty="0"/>
              <a:t>بما يأتي : </a:t>
            </a:r>
          </a:p>
        </p:txBody>
      </p:sp>
    </p:spTree>
    <p:extLst>
      <p:ext uri="{BB962C8B-B14F-4D97-AF65-F5344CB8AC3E}">
        <p14:creationId xmlns:p14="http://schemas.microsoft.com/office/powerpoint/2010/main" val="655546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b="1" dirty="0"/>
              <a:t>أولا :</a:t>
            </a:r>
            <a:r>
              <a:rPr lang="ar-IQ" dirty="0"/>
              <a:t> يتطلب منه </a:t>
            </a:r>
            <a:r>
              <a:rPr lang="ar-IQ" dirty="0">
                <a:solidFill>
                  <a:srgbClr val="FF0000"/>
                </a:solidFill>
              </a:rPr>
              <a:t>كفاءة شخصية وقدرة على اتخاذ القرارات الملائمة</a:t>
            </a:r>
            <a:r>
              <a:rPr lang="ar-IQ" dirty="0"/>
              <a:t> في أكثر المواقف غموضاً لأن الذي يعمل في هذا الميدان يجد مشكلات يومية تحتاج منه دقة وقدرات مهمة وإلا فأن الضرر قد يكون بليغاً </a:t>
            </a:r>
            <a:r>
              <a:rPr lang="ar-IQ" dirty="0" smtClean="0"/>
              <a:t>بالمريض </a:t>
            </a:r>
            <a:r>
              <a:rPr lang="ar-IQ" dirty="0"/>
              <a:t>وبالوضع المهني ذاته إذا لم يكن كذلك </a:t>
            </a:r>
            <a:r>
              <a:rPr lang="ar-IQ" dirty="0" smtClean="0"/>
              <a:t>, </a:t>
            </a:r>
          </a:p>
          <a:p>
            <a:r>
              <a:rPr lang="ar-IQ" dirty="0" smtClean="0"/>
              <a:t>ويجب </a:t>
            </a:r>
            <a:r>
              <a:rPr lang="ar-IQ" dirty="0"/>
              <a:t>ان </a:t>
            </a:r>
            <a:r>
              <a:rPr lang="ar-IQ" dirty="0" smtClean="0"/>
              <a:t>يكون </a:t>
            </a:r>
            <a:r>
              <a:rPr lang="ar-IQ" dirty="0">
                <a:solidFill>
                  <a:srgbClr val="FF0000"/>
                </a:solidFill>
              </a:rPr>
              <a:t>ذا كفاءة وثقة بالنفس </a:t>
            </a:r>
            <a:r>
              <a:rPr lang="ar-IQ" dirty="0"/>
              <a:t>لأنه تواجهه مواقفاً </a:t>
            </a:r>
            <a:r>
              <a:rPr lang="ar-IQ" dirty="0" smtClean="0"/>
              <a:t>(</a:t>
            </a:r>
            <a:r>
              <a:rPr lang="ar-IQ" dirty="0"/>
              <a:t>صعبة جداً) قد تسبب له العجز والفشل في الميدان كما يجب ان ينمى في نفسه حب البحث والتساؤل وينمى ثقته في معالجة المشكلات </a:t>
            </a:r>
            <a:r>
              <a:rPr lang="ar-IQ" dirty="0" smtClean="0"/>
              <a:t>الطارئة</a:t>
            </a:r>
          </a:p>
          <a:p>
            <a:r>
              <a:rPr lang="ar-IQ" dirty="0" smtClean="0"/>
              <a:t>لذلك </a:t>
            </a:r>
            <a:r>
              <a:rPr lang="ar-IQ" dirty="0"/>
              <a:t>فإن المؤتمرات المهنية والتدريبية والتفاعلات مع الزملاء </a:t>
            </a:r>
            <a:r>
              <a:rPr lang="ar-IQ" dirty="0" smtClean="0"/>
              <a:t>ضرورية </a:t>
            </a:r>
            <a:r>
              <a:rPr lang="ar-IQ" dirty="0"/>
              <a:t>لإعطائه هذا السلاح القائم على الخبرة . </a:t>
            </a:r>
            <a:endParaRPr lang="en-US" dirty="0"/>
          </a:p>
          <a:p>
            <a:endParaRPr lang="ar-IQ" dirty="0"/>
          </a:p>
        </p:txBody>
      </p:sp>
    </p:spTree>
    <p:extLst>
      <p:ext uri="{BB962C8B-B14F-4D97-AF65-F5344CB8AC3E}">
        <p14:creationId xmlns:p14="http://schemas.microsoft.com/office/powerpoint/2010/main" val="1743837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b="1" dirty="0"/>
              <a:t>ثانياً :</a:t>
            </a:r>
            <a:r>
              <a:rPr lang="ar-IQ" dirty="0"/>
              <a:t> القدرة على تطوير العلاقات الإنسانية المهنية </a:t>
            </a:r>
            <a:r>
              <a:rPr lang="ar-IQ" dirty="0" smtClean="0"/>
              <a:t>مع مرضاه </a:t>
            </a:r>
            <a:r>
              <a:rPr lang="ar-IQ" dirty="0"/>
              <a:t>وجمهوره ويجب ان تكون </a:t>
            </a:r>
            <a:r>
              <a:rPr lang="ar-IQ" dirty="0" smtClean="0"/>
              <a:t>دافئة ، ويعمل على فهم مشكلة </a:t>
            </a:r>
            <a:r>
              <a:rPr lang="ar-IQ" dirty="0"/>
              <a:t>المريض كما يعيشها </a:t>
            </a:r>
            <a:r>
              <a:rPr lang="ar-IQ" dirty="0" smtClean="0"/>
              <a:t>وبهذا </a:t>
            </a:r>
            <a:r>
              <a:rPr lang="ar-IQ" dirty="0"/>
              <a:t>يختلف عن العطف والشفقة من التعاطف في الإصغاء وتشجيعه على الحديث دون نقد أو حكم أو موافقة أو عدم موافقة , ولهذا فإن أقسام العلاج النفسي تهتم لهاتين </a:t>
            </a:r>
            <a:r>
              <a:rPr lang="ar-IQ" dirty="0" smtClean="0"/>
              <a:t>الخاصيتين</a:t>
            </a:r>
          </a:p>
          <a:p>
            <a:r>
              <a:rPr lang="ar-IQ" dirty="0" smtClean="0"/>
              <a:t> </a:t>
            </a:r>
            <a:r>
              <a:rPr lang="ar-IQ" dirty="0"/>
              <a:t>ومن الممكن ان ينمى خاصية الإصغاء والمشاركة والإحساس لمشكلات الآخرين بطرائق متعددة منها الإصغاء المتعمد للناس الذين تشعر أنك لا تقبلهم وبالقراءة </a:t>
            </a:r>
            <a:r>
              <a:rPr lang="ar-IQ" dirty="0" err="1"/>
              <a:t>والإطلاع</a:t>
            </a:r>
            <a:r>
              <a:rPr lang="ar-IQ" dirty="0"/>
              <a:t> على السيرة الذاتية والحالات الإكلينيكية المختلفة .  </a:t>
            </a:r>
            <a:endParaRPr lang="en-US" dirty="0"/>
          </a:p>
          <a:p>
            <a:endParaRPr lang="ar-IQ" dirty="0"/>
          </a:p>
        </p:txBody>
      </p:sp>
    </p:spTree>
    <p:extLst>
      <p:ext uri="{BB962C8B-B14F-4D97-AF65-F5344CB8AC3E}">
        <p14:creationId xmlns:p14="http://schemas.microsoft.com/office/powerpoint/2010/main" val="747527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b="1" dirty="0"/>
              <a:t>ثالثا</a:t>
            </a:r>
            <a:r>
              <a:rPr lang="ar-IQ" dirty="0"/>
              <a:t> : إدراك المريض في إطار اجتماعي </a:t>
            </a:r>
            <a:r>
              <a:rPr lang="ar-IQ" dirty="0" smtClean="0"/>
              <a:t>والتعرف عليه </a:t>
            </a:r>
            <a:r>
              <a:rPr lang="ar-IQ" dirty="0"/>
              <a:t>في مقتضى ذلك لأن المريض ليس  شخصاً مجرداً عن واقعه الاجتماعي والمعالج الجيد هو الذي يدرك ذلك ويعي الظروف الاجتماعية والبيئة المحيطة به وبذلك يتحتم على المريض الفهم العلاجي والتعاون لغرض التشخيص ولو بشيء من الواقعية . </a:t>
            </a:r>
            <a:endParaRPr lang="en-US" dirty="0"/>
          </a:p>
          <a:p>
            <a:r>
              <a:rPr lang="ar-IQ" dirty="0"/>
              <a:t>لذا فإن المعالج هو من يحاول فهم الإطار الاجتماعي والبيئة الذي جاء منها المريض وذلك لفهم كيفية تكوين المرض وكيفية علاجه .</a:t>
            </a:r>
            <a:endParaRPr lang="en-US" dirty="0"/>
          </a:p>
          <a:p>
            <a:endParaRPr lang="ar-IQ" dirty="0"/>
          </a:p>
        </p:txBody>
      </p:sp>
    </p:spTree>
    <p:extLst>
      <p:ext uri="{BB962C8B-B14F-4D97-AF65-F5344CB8AC3E}">
        <p14:creationId xmlns:p14="http://schemas.microsoft.com/office/powerpoint/2010/main" val="2707436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b="1" dirty="0"/>
              <a:t>رابعاً : </a:t>
            </a:r>
            <a:r>
              <a:rPr lang="ar-IQ" dirty="0"/>
              <a:t>التعامل مع الزملاء ومؤسسات العمل</a:t>
            </a:r>
            <a:r>
              <a:rPr lang="ar-IQ" b="1" dirty="0"/>
              <a:t> : </a:t>
            </a:r>
            <a:endParaRPr lang="en-US" dirty="0"/>
          </a:p>
          <a:p>
            <a:r>
              <a:rPr lang="ar-IQ" dirty="0"/>
              <a:t>من المعروف أن الأخصائي الإكلينيكي يعمل في العيادات والمؤسسات النفسية والمستشفيات والجامعات والمصانع والإدارات المختلفة ولكي يتمكن الأخصائي الإكلينيكي من مساعدة جمهوره فإنه يحتاج أساساً للتعامل مع الإدارة والمؤسسات </a:t>
            </a:r>
            <a:r>
              <a:rPr lang="ar-IQ" dirty="0" smtClean="0"/>
              <a:t>والزملاء. </a:t>
            </a:r>
            <a:endParaRPr lang="en-US" dirty="0"/>
          </a:p>
          <a:p>
            <a:r>
              <a:rPr lang="ar-IQ" dirty="0"/>
              <a:t>عليه يجب ان يتدرب على كيفية التعامل مع هؤلاء وكيفية الاطلاع على أدوار العاملين الرسمية ومصادر القوة الغير رسمية وكيفية الاتصال بأصحاب القرارات ويجب عليه أن يكون متوازن بين وقته كمعالج </a:t>
            </a:r>
            <a:r>
              <a:rPr lang="ar-IQ" dirty="0" smtClean="0"/>
              <a:t>ووقته </a:t>
            </a:r>
            <a:r>
              <a:rPr lang="ar-IQ" dirty="0"/>
              <a:t>كعامل في جهاز أداري وان يكون قادرا على تحديد الأولويات في أدائه لكل دور في هذين الدورين .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3807472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b="1" dirty="0" err="1"/>
              <a:t>خامساً:</a:t>
            </a:r>
            <a:r>
              <a:rPr lang="ar-IQ" dirty="0" err="1"/>
              <a:t>احترام</a:t>
            </a:r>
            <a:r>
              <a:rPr lang="ar-IQ" dirty="0"/>
              <a:t> </a:t>
            </a:r>
            <a:r>
              <a:rPr lang="ar-IQ" dirty="0" smtClean="0"/>
              <a:t>الذوق في العلاقات  </a:t>
            </a:r>
            <a:r>
              <a:rPr lang="ar-IQ" dirty="0"/>
              <a:t>وفهمها </a:t>
            </a:r>
            <a:r>
              <a:rPr lang="ar-IQ" dirty="0" smtClean="0"/>
              <a:t>هو </a:t>
            </a:r>
            <a:r>
              <a:rPr lang="ar-IQ" dirty="0"/>
              <a:t>عمل ضروري لكل </a:t>
            </a:r>
            <a:r>
              <a:rPr lang="ar-IQ" dirty="0" smtClean="0"/>
              <a:t>اكلينيكي </a:t>
            </a:r>
            <a:r>
              <a:rPr lang="ar-IQ" dirty="0"/>
              <a:t>سواء أن بحثه أو اهتمامه موجها للبحث أو للعلاج أو الاستشارة لذا فأن الأخصائي الإكلينيكي الجيد هو من يستطيع تحقيق التوازن بين حاجاته للانغماس أو البعد عن عمله , ويعرف متى ينشط ومتى يتحمس ومتى ينسحب ويتراجع , ويجب ان يعرف علاقته بمرضاه على الا تتجاوز شكلها المهني أو عند ما يجد حياته قد اتسمت بالقلق والاكتئاب ويجب ان يعلم أيضاً أن الحياة لا تخلو من مجازفات مصحوبة وشجاعة على اتخاذ القرارات ويجب ان يعلم أنه لا يستطيع العون أو المساعدة لمن لا يريد منه ذلك وعليه أن يكون واعياً لذاته وأفعاله ويحتفظ  بسجل سلوكي شخصي لحياته كذلك عليه أن يكون مخططاً جيداً وذكياً بحيث تجمع حياته بين جوانب الترفيه والنشاط الجسمي جنباً الى جنب مع الاهتمام بحياة جمهوره وسعادة الآخرين. </a:t>
            </a:r>
            <a:endParaRPr lang="en-US" dirty="0"/>
          </a:p>
          <a:p>
            <a:endParaRPr lang="ar-IQ" dirty="0"/>
          </a:p>
        </p:txBody>
      </p:sp>
    </p:spTree>
    <p:extLst>
      <p:ext uri="{BB962C8B-B14F-4D97-AF65-F5344CB8AC3E}">
        <p14:creationId xmlns:p14="http://schemas.microsoft.com/office/powerpoint/2010/main" val="120534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solidFill>
                  <a:srgbClr val="FF0000"/>
                </a:solidFill>
              </a:rPr>
              <a:t>تعريف علم النفس الإكلينيكي وهدفه</a:t>
            </a:r>
            <a:br>
              <a:rPr lang="ar-IQ" dirty="0">
                <a:solidFill>
                  <a:srgbClr val="FF0000"/>
                </a:solidFill>
              </a:rPr>
            </a:br>
            <a:endParaRPr lang="ar-IQ" dirty="0"/>
          </a:p>
        </p:txBody>
      </p:sp>
      <p:sp>
        <p:nvSpPr>
          <p:cNvPr id="3" name="عنصر نائب للمحتوى 2"/>
          <p:cNvSpPr>
            <a:spLocks noGrp="1"/>
          </p:cNvSpPr>
          <p:nvPr>
            <p:ph idx="1"/>
          </p:nvPr>
        </p:nvSpPr>
        <p:spPr/>
        <p:txBody>
          <a:bodyPr/>
          <a:lstStyle/>
          <a:p>
            <a:pPr marL="0" indent="0">
              <a:buNone/>
            </a:pPr>
            <a:r>
              <a:rPr lang="ar-IQ" dirty="0" smtClean="0"/>
              <a:t>  </a:t>
            </a:r>
          </a:p>
          <a:p>
            <a:pPr marL="0" indent="0">
              <a:buNone/>
            </a:pPr>
            <a:r>
              <a:rPr lang="ar-IQ" dirty="0" smtClean="0"/>
              <a:t>أن </a:t>
            </a:r>
            <a:r>
              <a:rPr lang="ar-IQ" dirty="0"/>
              <a:t>علم النفس الاكلينيكي فرع من فروع علم النفس الحديث ويهتم بتقديم الخدمات النفسية وتقييم درجة الأداء النفسي والعقلي للفرد ( </a:t>
            </a:r>
            <a:r>
              <a:rPr lang="ar-IQ" sz="2800" dirty="0">
                <a:solidFill>
                  <a:srgbClr val="FF0000"/>
                </a:solidFill>
              </a:rPr>
              <a:t>من خلال مقاييس </a:t>
            </a:r>
            <a:r>
              <a:rPr lang="ar-IQ" sz="2800" dirty="0" smtClean="0">
                <a:solidFill>
                  <a:srgbClr val="FF0000"/>
                </a:solidFill>
              </a:rPr>
              <a:t>مقننة </a:t>
            </a:r>
            <a:r>
              <a:rPr lang="ar-IQ" sz="2800" dirty="0">
                <a:solidFill>
                  <a:srgbClr val="FF0000"/>
                </a:solidFill>
              </a:rPr>
              <a:t>وأساليب موضوعية فنية متخصصة لمعرفة العلة أو السبب وبالتالي وضع العلاج الإكلينيكي للتغيير في سلوكية الفرد أو موقفه </a:t>
            </a:r>
            <a:r>
              <a:rPr lang="ar-IQ" sz="2800" dirty="0" smtClean="0">
                <a:solidFill>
                  <a:srgbClr val="FF0000"/>
                </a:solidFill>
              </a:rPr>
              <a:t>)</a:t>
            </a:r>
            <a:endParaRPr lang="ar-IQ" sz="2800" dirty="0">
              <a:solidFill>
                <a:srgbClr val="FF0000"/>
              </a:solidFill>
            </a:endParaRPr>
          </a:p>
        </p:txBody>
      </p:sp>
    </p:spTree>
    <p:extLst>
      <p:ext uri="{BB962C8B-B14F-4D97-AF65-F5344CB8AC3E}">
        <p14:creationId xmlns:p14="http://schemas.microsoft.com/office/powerpoint/2010/main" val="271308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من المشكلات التي </a:t>
            </a:r>
            <a:r>
              <a:rPr lang="ar-IQ" dirty="0" smtClean="0"/>
              <a:t>تشغل </a:t>
            </a:r>
            <a:r>
              <a:rPr lang="ar-IQ" dirty="0"/>
              <a:t>اهتمام العاملين في ميدان الصحة العقلية. </a:t>
            </a:r>
            <a:endParaRPr lang="en-US" dirty="0"/>
          </a:p>
          <a:p>
            <a:r>
              <a:rPr lang="ar-IQ" dirty="0"/>
              <a:t>مشكلة الاكتئاب هل هو مكتئباً اجتماعياً ؟ أم أنه مصدر وراثي ؟ أم هو نتاج اختلال في توزيع العناصر الكيميائية في الخلايا العصبية ؟ </a:t>
            </a:r>
            <a:endParaRPr lang="en-US" dirty="0"/>
          </a:p>
          <a:p>
            <a:r>
              <a:rPr lang="ar-IQ" dirty="0"/>
              <a:t>وقد نجح (سيلجمان </a:t>
            </a:r>
            <a:r>
              <a:rPr lang="en-US" dirty="0"/>
              <a:t>Seligman 1975 </a:t>
            </a:r>
            <a:r>
              <a:rPr lang="ar-IQ" dirty="0"/>
              <a:t>) حديثاً في ان يجدي بعض التجارب والدراسات الإحصائية  ولكي يثبت أن العامل الاجتماعي والتعليم هما العاملان الحاسمان في التطور نحو الاكتئاب , وبالتالي أضاف دعماً قوياً للنظرية القائلة       بأن (الاكتئاب هو استجابة مكتسبة اجتماعياً ) ووجهة نظره أن الاكتئاب يتكون نتيجة التعرض لخبرات شديدة وضغوط بيئية قوية يجعل الفرد يشعر باليأس والعجز عن ضبطها ولهذا </a:t>
            </a:r>
            <a:r>
              <a:rPr lang="ar-IQ" dirty="0" smtClean="0"/>
              <a:t>يعد </a:t>
            </a:r>
            <a:r>
              <a:rPr lang="ar-IQ" dirty="0"/>
              <a:t>الاكتئاب </a:t>
            </a:r>
            <a:r>
              <a:rPr lang="ar-IQ" dirty="0" smtClean="0"/>
              <a:t>يأساً </a:t>
            </a:r>
            <a:r>
              <a:rPr lang="ar-IQ" dirty="0"/>
              <a:t>مكتسباً وعجزاً عن التحكم في البيئة وبعبارة أخرى عندما تواجه مشكلة فإننا نشعر بالراحة والزهو والانتصار وإذا ما فشلنا في هذه المشكلة نشعر باليأس وإذا استمر  الفشل والعجز في التحكم في دقة الأمور يصبحا جزءاً من شخصيته .</a:t>
            </a:r>
            <a:endParaRPr lang="en-US" dirty="0"/>
          </a:p>
          <a:p>
            <a:r>
              <a:rPr lang="ar-IQ" dirty="0"/>
              <a:t>من هذه الأمثلة الثلاثة يمكن أن نلاحظ أهم ثلاثة وظائف يقوم بهما الأخصائي النفسي الإكلينيكي وهي : </a:t>
            </a:r>
            <a:endParaRPr lang="en-US" dirty="0"/>
          </a:p>
          <a:p>
            <a:endParaRPr lang="ar-IQ" dirty="0"/>
          </a:p>
        </p:txBody>
      </p:sp>
    </p:spTree>
    <p:extLst>
      <p:ext uri="{BB962C8B-B14F-4D97-AF65-F5344CB8AC3E}">
        <p14:creationId xmlns:p14="http://schemas.microsoft.com/office/powerpoint/2010/main" val="336351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المساهمة في التشخيص والقيام بالعلاج وتعديل السلوك المضطرب ... فضلاً عن القيام بالبحوث المتخصصة التي تساهم في إثراء معرفتنا بطبيعة الاضطرابات النفسية والعقلية ولكن هذه الوظائف الثلاثة لا تمثل في الحقيقة على ما يستطيع تقديمه الأخصائي النفسي الإكلينيكي وهنالك أدواراً أخرى أمامه للتواصل إلى فكرة دقيقة تستوعب وظائف المريض وما يرتبط بها من وظائف فرعية يمكن تحديد ثلاث مناحي عامة يمكن على أساسها الإلمام بطبيعة عمله وهما الآتي :</a:t>
            </a:r>
            <a:endParaRPr lang="en-US" dirty="0"/>
          </a:p>
          <a:p>
            <a:endParaRPr lang="ar-IQ" dirty="0"/>
          </a:p>
        </p:txBody>
      </p:sp>
    </p:spTree>
    <p:extLst>
      <p:ext uri="{BB962C8B-B14F-4D97-AF65-F5344CB8AC3E}">
        <p14:creationId xmlns:p14="http://schemas.microsoft.com/office/powerpoint/2010/main" val="2492044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lvl="0"/>
            <a:r>
              <a:rPr lang="ar-IQ" b="1" dirty="0"/>
              <a:t>مجالات العمل :</a:t>
            </a:r>
            <a:endParaRPr lang="en-US" dirty="0"/>
          </a:p>
          <a:p>
            <a:r>
              <a:rPr lang="ar-IQ" dirty="0"/>
              <a:t>فمن حيث مجالات عمل الخبير النفسي الإكلينيكي لا نجدها تقتصر على المستشفيات العقلية أو المصحات النفسية بل تمتد لتشمل ميادين أخرى كالعيادات النفسية الخارجية والعيادات المدرسية والعيادات العسكرية ومن أكثرها التوجيه والإرشاد  في الجامعات والسجون والمدارس والإصلاحيات ومؤسسات التخلف العقلي ومؤسسات الجانحين ومؤسسات علاج الإدمان على الكحول والخمور والمخدرات كذلك مجالات الصناعة والإنتاج أصبحت تستعين بالأخصائيين النفسيين الإكلينيكي للقيام بالإرشاد النفسي للعاملين والموظفين من أجل صحة نفسية أفضل وطاقة أكبر للإنتاج . </a:t>
            </a:r>
            <a:endParaRPr lang="en-US" dirty="0"/>
          </a:p>
          <a:p>
            <a:r>
              <a:rPr lang="ar-IQ" dirty="0"/>
              <a:t>وامتد ميدان عمله ليشمل اي ميدان فيه اهتمام بالإمكانيات البشرية من أجل دفعها إلى الأمام وإلى مزيد من الصحة والفعالية والإنتاج . </a:t>
            </a:r>
            <a:endParaRPr lang="en-US" dirty="0"/>
          </a:p>
          <a:p>
            <a:endParaRPr lang="ar-IQ" dirty="0"/>
          </a:p>
        </p:txBody>
      </p:sp>
    </p:spTree>
    <p:extLst>
      <p:ext uri="{BB962C8B-B14F-4D97-AF65-F5344CB8AC3E}">
        <p14:creationId xmlns:p14="http://schemas.microsoft.com/office/powerpoint/2010/main" val="4239326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lvl="0"/>
            <a:r>
              <a:rPr lang="ar-IQ" b="1" dirty="0"/>
              <a:t>النشاطات: </a:t>
            </a:r>
            <a:endParaRPr lang="en-US" dirty="0"/>
          </a:p>
          <a:p>
            <a:r>
              <a:rPr lang="ar-IQ" dirty="0"/>
              <a:t>في داخل كل مجال من المجالات السابقة تتسع النشاطات والوظائف التي يقوم بها الأخصائي النفسي الإكلينيكي وأن من الشائع أن عمل الإكلينيكي يقتصر على تطبيق الاختبارات النفسية لكن هذا غير صحيح فتطبيق الاختبارات لا يمثل إلا جزءاً بسيطاً من وظيفة واحدة يقوم بها الأخصائي النفسي الإكلينيكي وهو وظيفة التشخيص, والتشخيص لا يمثل إلا نشاطاً كبيراً واحداً من بين النشاطات المتعددة التي يقوم بها ويمكن حصر النشاطات في ثلاث نقاط : </a:t>
            </a:r>
            <a:endParaRPr lang="en-US" dirty="0"/>
          </a:p>
          <a:p>
            <a:endParaRPr lang="ar-IQ" dirty="0"/>
          </a:p>
        </p:txBody>
      </p:sp>
    </p:spTree>
    <p:extLst>
      <p:ext uri="{BB962C8B-B14F-4D97-AF65-F5344CB8AC3E}">
        <p14:creationId xmlns:p14="http://schemas.microsoft.com/office/powerpoint/2010/main" val="2850156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lvl="0"/>
            <a:r>
              <a:rPr lang="ar-IQ" b="1" dirty="0" smtClean="0"/>
              <a:t>1. المساهمة </a:t>
            </a:r>
            <a:r>
              <a:rPr lang="ar-IQ" b="1" dirty="0"/>
              <a:t>في تشخيص الأمراض النفسية والعقلية المختلفة : </a:t>
            </a:r>
            <a:endParaRPr lang="en-US" dirty="0"/>
          </a:p>
          <a:p>
            <a:r>
              <a:rPr lang="ar-IQ" dirty="0"/>
              <a:t>وهنا يستخدم الأخصائي عدداً من الاختبارات ؟ الملائمة لأغراضه بجانب عدد آخر من الوسائل مثل : الملاحظة والمقابلات الشخصية  ودراسة الحالة , وتتعدد الأهداف من التشخيص فلا تقتصر على وضع المريض في فئة تصنيفية من فئات الاضطراب بل يجب أن تشمل على عملية تقويم شاملة للشخصية بحيث يمكن التقرير الإكلينيكي بحالة معينة من معرفة الكثير من العوامل المسببة للمرض ومصدر الاضطراب وظيفياً أو عضوياً ومن ثم وضع المناهج العلاجية المناسبة للمريض. </a:t>
            </a:r>
            <a:endParaRPr lang="en-US" dirty="0"/>
          </a:p>
          <a:p>
            <a:endParaRPr lang="ar-IQ" dirty="0"/>
          </a:p>
        </p:txBody>
      </p:sp>
    </p:spTree>
    <p:extLst>
      <p:ext uri="{BB962C8B-B14F-4D97-AF65-F5344CB8AC3E}">
        <p14:creationId xmlns:p14="http://schemas.microsoft.com/office/powerpoint/2010/main" val="334298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b="1" dirty="0"/>
              <a:t>العلاج : </a:t>
            </a:r>
            <a:endParaRPr lang="en-US" dirty="0"/>
          </a:p>
          <a:p>
            <a:r>
              <a:rPr lang="ar-IQ" dirty="0"/>
              <a:t>لم تصبح هذه الوظيفة جزءاً من عمل الأخصائي النفسي الإكلينيكي إلا بعد الحرب العالمية الثانية إذ بدأ الطلب الشديد ذات الطابع النفسي الإكلينيكي لمواجهة الاحتياجات الإكلينيكية الشديدة للمجندين وعصاب الحرب يستخدم فيها مناهج متنوعة من العلاج تنتمي لنظريات وإطارات مختلفة من أهمها: نظرية التحليل النفسي , نظريات التعلم , النظريات الإنسانية , النظريات المعرفية العقلانية </a:t>
            </a:r>
          </a:p>
        </p:txBody>
      </p:sp>
    </p:spTree>
    <p:extLst>
      <p:ext uri="{BB962C8B-B14F-4D97-AF65-F5344CB8AC3E}">
        <p14:creationId xmlns:p14="http://schemas.microsoft.com/office/powerpoint/2010/main" val="12443614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lvl="0"/>
            <a:r>
              <a:rPr lang="ar-IQ" b="1" dirty="0"/>
              <a:t>البحث : </a:t>
            </a:r>
            <a:endParaRPr lang="en-US" dirty="0"/>
          </a:p>
          <a:p>
            <a:r>
              <a:rPr lang="ar-IQ" dirty="0"/>
              <a:t>يمثل القيام بالبحوث وظيفة هامة من الوظائف يجب ان يقوم بها الأخصائي النفسي ويحدد (</a:t>
            </a:r>
            <a:r>
              <a:rPr lang="en-US" dirty="0"/>
              <a:t>Mackay</a:t>
            </a:r>
            <a:r>
              <a:rPr lang="ar-IQ" dirty="0"/>
              <a:t>) ماكسي .. خمسة أنماط عريضة من البحوث ذات الطابع الإكلينيكي وهي :</a:t>
            </a:r>
            <a:endParaRPr lang="en-US" dirty="0"/>
          </a:p>
          <a:p>
            <a:pPr lvl="0"/>
            <a:r>
              <a:rPr lang="ar-IQ" dirty="0"/>
              <a:t>إجراء التجارب السلوكية على الحيوانات بهدف الوصول إلى فروض محددة عن الطبيعة </a:t>
            </a:r>
            <a:r>
              <a:rPr lang="ar-IQ" dirty="0" err="1"/>
              <a:t>البايلوجية</a:t>
            </a:r>
            <a:r>
              <a:rPr lang="ar-IQ" dirty="0"/>
              <a:t> في الاضطرابات النفسية والعقلية .</a:t>
            </a:r>
            <a:endParaRPr lang="en-US" dirty="0"/>
          </a:p>
          <a:p>
            <a:pPr lvl="0"/>
            <a:r>
              <a:rPr lang="ar-IQ" dirty="0"/>
              <a:t>التحقق من الفروض التي توضع في طبيعة الاضطرابات النفسية في مختلف الجماعات والفئات المرضية . </a:t>
            </a:r>
            <a:endParaRPr lang="en-US" dirty="0"/>
          </a:p>
          <a:p>
            <a:pPr lvl="0"/>
            <a:r>
              <a:rPr lang="ar-IQ" dirty="0"/>
              <a:t>التفحص والتدقيق العملي في دراسة أسباب الاضطرابات النفسية . </a:t>
            </a:r>
            <a:endParaRPr lang="en-US" dirty="0"/>
          </a:p>
          <a:p>
            <a:pPr lvl="0"/>
            <a:r>
              <a:rPr lang="ar-IQ" dirty="0"/>
              <a:t>المقارنة بين أشكال المختلفة من العلاج .</a:t>
            </a:r>
            <a:endParaRPr lang="en-US" dirty="0"/>
          </a:p>
          <a:p>
            <a:r>
              <a:rPr lang="ar-IQ" dirty="0"/>
              <a:t>الكشف عن العلامات التي تمكن من الحكم على إمكانية شفاء مريض معين </a:t>
            </a:r>
          </a:p>
        </p:txBody>
      </p:sp>
    </p:spTree>
    <p:extLst>
      <p:ext uri="{BB962C8B-B14F-4D97-AF65-F5344CB8AC3E}">
        <p14:creationId xmlns:p14="http://schemas.microsoft.com/office/powerpoint/2010/main" val="1877781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r>
              <a:rPr lang="ar-IQ" b="1" dirty="0"/>
              <a:t>الجمهور الذي يقدم له الخدمات :</a:t>
            </a:r>
            <a:endParaRPr lang="en-US" dirty="0"/>
          </a:p>
          <a:p>
            <a:r>
              <a:rPr lang="ar-IQ" dirty="0"/>
              <a:t>يعرف (كورشين )أن علم النفس الإكلينيكي يهتم بفهم المشكلات التي تعترض بعض الأفراد ويحاول تقديم الحلول لها ما أمكن وهنا نجد الجمهور الذي يعامله الإكلينيكي هو جمهور المرضى واتجاهه نحو هذا الجمهور هو تقديم العون على حياة أفضل وأكثر فعالية ولهذا يمكن أن ننظر الى علم النفس الإكلينيكي بصفته مهنة الهدف منها الإغاثة , وتتنوع الاضطرابات التي تواجه الشخصية منها مشاعر الكدر والضيق الى الحالات العقلية الخطيرة والتخلف العقلي والجناح وتقسيم الاضطرابات التي تواجه الشخصية على وفق فئات خمسة كبرى هي : </a:t>
            </a:r>
            <a:endParaRPr lang="en-US" dirty="0"/>
          </a:p>
          <a:p>
            <a:pPr lvl="0"/>
            <a:r>
              <a:rPr lang="ar-IQ" dirty="0"/>
              <a:t>الاعصبة .</a:t>
            </a:r>
            <a:endParaRPr lang="en-US" dirty="0"/>
          </a:p>
          <a:p>
            <a:pPr lvl="0"/>
            <a:r>
              <a:rPr lang="ar-IQ" dirty="0"/>
              <a:t>الذهان الوظيفي : خلل في التفكير الوظيفي .</a:t>
            </a:r>
            <a:endParaRPr lang="en-US" dirty="0"/>
          </a:p>
          <a:p>
            <a:pPr lvl="0"/>
            <a:r>
              <a:rPr lang="ar-IQ" dirty="0"/>
              <a:t>الذهان العضوي. </a:t>
            </a:r>
            <a:endParaRPr lang="en-US" dirty="0"/>
          </a:p>
          <a:p>
            <a:pPr lvl="0"/>
            <a:r>
              <a:rPr lang="ar-IQ" dirty="0"/>
              <a:t>الاضطرابات الشخصية .</a:t>
            </a:r>
            <a:endParaRPr lang="en-US" dirty="0"/>
          </a:p>
          <a:p>
            <a:pPr lvl="0"/>
            <a:r>
              <a:rPr lang="ar-IQ" dirty="0"/>
              <a:t>التخلف أو الضعف العقلي .</a:t>
            </a:r>
            <a:endParaRPr lang="en-US" dirty="0"/>
          </a:p>
          <a:p>
            <a:r>
              <a:rPr lang="ar-IQ" dirty="0"/>
              <a:t>لكن جمهور علم النفس الإكلينيكي أصبح أكثر أتساعاً من الاقتضاء  على الفئات أعلاه وأمتد ليشمل الناس فرادى , أو مجموعات وتحول علماء النفس الإكلينيكي تدريجياً من مفهوم التعامل مع فرد واحد مضطرب في جلسة إرشادية أو علاجية إلى مفهوم أكثر أتساعاً , فأصبح من الجمهور الإكلينيكي الآن الأزواج والعائلات التي تطلب عوناً إكلينيكياً لتغيير أنماطها السيئة في التفاعل كذلك طلاب المدارس والجامعات وكل المرضى الذين يعهدهم الطبيب البشري الممارس حالات مضطربة , وأتسع المجال ليشمل المساجين وحتى الأطفال الجانحين , لذا فأن الجمهور الذي يحتاج لخدمات نفسية . اتسع ليشمل كافة فئات المجتمع . </a:t>
            </a:r>
            <a:endParaRPr lang="en-US" dirty="0"/>
          </a:p>
          <a:p>
            <a:endParaRPr lang="ar-IQ" dirty="0"/>
          </a:p>
        </p:txBody>
      </p:sp>
    </p:spTree>
    <p:extLst>
      <p:ext uri="{BB962C8B-B14F-4D97-AF65-F5344CB8AC3E}">
        <p14:creationId xmlns:p14="http://schemas.microsoft.com/office/powerpoint/2010/main" val="3469563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وأن أول من استخدم مفهوم علم النفس الاكلينيكي العالم ويتمر </a:t>
            </a:r>
            <a:r>
              <a:rPr lang="en-US" dirty="0"/>
              <a:t> </a:t>
            </a:r>
            <a:r>
              <a:rPr lang="en-US" dirty="0" err="1"/>
              <a:t>witmer</a:t>
            </a:r>
            <a:r>
              <a:rPr lang="en-US" dirty="0"/>
              <a:t> </a:t>
            </a:r>
            <a:r>
              <a:rPr lang="ar-IQ" dirty="0" smtClean="0"/>
              <a:t>للإشارة </a:t>
            </a:r>
            <a:r>
              <a:rPr lang="ar-IQ" dirty="0"/>
              <a:t>به الى  إجراءات التقييم والتشخيص مع الاطفال المتخلفين </a:t>
            </a:r>
            <a:r>
              <a:rPr lang="en-US" dirty="0"/>
              <a:t>retarded</a:t>
            </a:r>
            <a:r>
              <a:rPr lang="ar-IQ" dirty="0"/>
              <a:t> والمعوقين </a:t>
            </a:r>
            <a:r>
              <a:rPr lang="en-US" dirty="0" err="1"/>
              <a:t>handicappe</a:t>
            </a:r>
            <a:r>
              <a:rPr lang="en-US" dirty="0"/>
              <a:t> </a:t>
            </a:r>
            <a:endParaRPr lang="ar-IQ" dirty="0"/>
          </a:p>
        </p:txBody>
      </p:sp>
    </p:spTree>
    <p:extLst>
      <p:ext uri="{BB962C8B-B14F-4D97-AF65-F5344CB8AC3E}">
        <p14:creationId xmlns:p14="http://schemas.microsoft.com/office/powerpoint/2010/main" val="1378300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 </a:t>
            </a:r>
            <a:r>
              <a:rPr lang="ar-IQ" dirty="0"/>
              <a:t>بدأ علم النفس </a:t>
            </a:r>
            <a:r>
              <a:rPr lang="ar-IQ" dirty="0" err="1"/>
              <a:t>الأكلينيكي</a:t>
            </a:r>
            <a:r>
              <a:rPr lang="ar-IQ" dirty="0"/>
              <a:t> من الناحية العلمية بأنشاء مؤسسة </a:t>
            </a:r>
            <a:r>
              <a:rPr lang="ar-IQ" dirty="0" smtClean="0"/>
              <a:t>(</a:t>
            </a:r>
            <a:r>
              <a:rPr lang="en-US" dirty="0" smtClean="0"/>
              <a:t>(vine </a:t>
            </a:r>
            <a:r>
              <a:rPr lang="en-US" dirty="0"/>
              <a:t>land) </a:t>
            </a:r>
            <a:r>
              <a:rPr lang="ar-IQ" dirty="0" smtClean="0"/>
              <a:t> لدراسة </a:t>
            </a:r>
            <a:r>
              <a:rPr lang="ar-IQ" dirty="0"/>
              <a:t>ضعاف العقول </a:t>
            </a:r>
            <a:r>
              <a:rPr lang="ar-IQ" dirty="0" smtClean="0"/>
              <a:t>, </a:t>
            </a:r>
            <a:r>
              <a:rPr lang="ar-IQ" dirty="0"/>
              <a:t>وفي سنة 1906 تم انشاء عيادة شيكاغو </a:t>
            </a:r>
            <a:r>
              <a:rPr lang="ar-IQ" dirty="0" err="1" smtClean="0"/>
              <a:t>لارشاد</a:t>
            </a:r>
            <a:r>
              <a:rPr lang="ar-IQ" dirty="0" smtClean="0"/>
              <a:t> </a:t>
            </a:r>
            <a:r>
              <a:rPr lang="ar-IQ" dirty="0"/>
              <a:t>هاتين المدرستين على دراسة عدد متنوع من الاضطرابات النفسية والعقلية الا ان اهتمام الرئيسي ظل كما هو قاصراً على  عمليات التشخيص والتخدير للوظائف العقلية وهو الاهتمام الذي بقي مرتبطاً بتعريف علم النفس الاكلينيكي طوال النصف الأول من القرن العشرين كما يظهر من التعريف الذي وضعته جمعية علم النفس الأمريكية (</a:t>
            </a:r>
            <a:r>
              <a:rPr lang="en-US" dirty="0"/>
              <a:t>ARA) (APA) </a:t>
            </a:r>
            <a:r>
              <a:rPr lang="ar-IQ" dirty="0"/>
              <a:t>والذي جاء فيه.</a:t>
            </a:r>
          </a:p>
        </p:txBody>
      </p:sp>
    </p:spTree>
    <p:extLst>
      <p:ext uri="{BB962C8B-B14F-4D97-AF65-F5344CB8AC3E}">
        <p14:creationId xmlns:p14="http://schemas.microsoft.com/office/powerpoint/2010/main" val="4066056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تعريف جمعية </a:t>
            </a:r>
            <a:r>
              <a:rPr lang="ar-IQ" dirty="0"/>
              <a:t>علم النفس الأمريكية (</a:t>
            </a:r>
            <a:r>
              <a:rPr lang="en-US" dirty="0"/>
              <a:t>ARA) (APA) </a:t>
            </a:r>
            <a:r>
              <a:rPr lang="ar-IQ" dirty="0" smtClean="0"/>
              <a:t>لعلم النفس الاكلينيكي والذي </a:t>
            </a:r>
            <a:r>
              <a:rPr lang="ar-IQ" dirty="0"/>
              <a:t>جاء فيه</a:t>
            </a:r>
          </a:p>
        </p:txBody>
      </p:sp>
      <p:sp>
        <p:nvSpPr>
          <p:cNvPr id="3" name="عنصر نائب للمحتوى 2"/>
          <p:cNvSpPr>
            <a:spLocks noGrp="1"/>
          </p:cNvSpPr>
          <p:nvPr>
            <p:ph idx="1"/>
          </p:nvPr>
        </p:nvSpPr>
        <p:spPr/>
        <p:txBody>
          <a:bodyPr/>
          <a:lstStyle/>
          <a:p>
            <a:r>
              <a:rPr lang="ar-IQ" dirty="0"/>
              <a:t>إن علم النفس الاكلينيكي هو فرع تطبيقي من فروع علم النفس يهدف الى تحديد خصائص سلوك الفرد وإمكاناته باستخدام اساليب القياس والتحليل والملاحظة كما يقدم الاختبارات والتوصيات لغرض توافق الفرد توافقاً سوياً بعد ان يتم معالجة ما توصل اليه الفحص الطبي </a:t>
            </a:r>
            <a:r>
              <a:rPr lang="ar-IQ" dirty="0" smtClean="0"/>
              <a:t>،والبيانات </a:t>
            </a:r>
            <a:r>
              <a:rPr lang="ar-IQ" dirty="0"/>
              <a:t>الشخصية التاريخية والخلفية الاجتماعية ومن خلال استخدام علم النفس الاكلينيكي اساليب علمية لتقديم العون </a:t>
            </a:r>
            <a:r>
              <a:rPr lang="ar-IQ" dirty="0" err="1"/>
              <a:t>لاشخاص</a:t>
            </a:r>
            <a:r>
              <a:rPr lang="ar-IQ" dirty="0"/>
              <a:t> يعانون من اضطرابات انفعالية نفسية ومن ثم علاجهم . </a:t>
            </a:r>
          </a:p>
        </p:txBody>
      </p:sp>
    </p:spTree>
    <p:extLst>
      <p:ext uri="{BB962C8B-B14F-4D97-AF65-F5344CB8AC3E}">
        <p14:creationId xmlns:p14="http://schemas.microsoft.com/office/powerpoint/2010/main" val="3168918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435280" cy="5433467"/>
          </a:xfrm>
        </p:spPr>
        <p:txBody>
          <a:bodyPr>
            <a:normAutofit fontScale="92500" lnSpcReduction="20000"/>
          </a:bodyPr>
          <a:lstStyle/>
          <a:p>
            <a:r>
              <a:rPr lang="ar-IQ" dirty="0"/>
              <a:t> </a:t>
            </a:r>
            <a:r>
              <a:rPr lang="ar-IQ" b="1" dirty="0">
                <a:solidFill>
                  <a:srgbClr val="FF0000"/>
                </a:solidFill>
              </a:rPr>
              <a:t>وقد عرف ( </a:t>
            </a:r>
            <a:r>
              <a:rPr lang="ar-IQ" b="1" dirty="0" smtClean="0">
                <a:solidFill>
                  <a:srgbClr val="FF0000"/>
                </a:solidFill>
              </a:rPr>
              <a:t>ويتمر </a:t>
            </a:r>
            <a:r>
              <a:rPr lang="ar-IQ" b="1" dirty="0">
                <a:solidFill>
                  <a:srgbClr val="FF0000"/>
                </a:solidFill>
              </a:rPr>
              <a:t>1912 ) معنى الاساليب الفنية والتقنية</a:t>
            </a:r>
            <a:r>
              <a:rPr lang="ar-IQ" b="1" dirty="0"/>
              <a:t> </a:t>
            </a:r>
            <a:r>
              <a:rPr lang="ar-IQ" dirty="0"/>
              <a:t>لعلم النفس </a:t>
            </a:r>
            <a:r>
              <a:rPr lang="ar-IQ" dirty="0" smtClean="0"/>
              <a:t>الاكلينيكي </a:t>
            </a:r>
            <a:r>
              <a:rPr lang="ar-IQ" dirty="0"/>
              <a:t>المستخدمة انها تستخدم في توضيح معالم الاداء السيكولوجي والعقلي لشخص ما من خلال استخدام طرق اكلينيكية كالمقابلة او الملاحظة او التجريب او اي وسيلة اخرى تساعد على العلاج لأحداث التغير المطلوب في قدراته وتحقيق فعاليته السوية لذلك الفرد ومساعدته على إعادة بناء شخصيته وتعديل سلوكه حتى يتخطى صعوبة تكيفه ويتخطى أزمته </a:t>
            </a:r>
            <a:endParaRPr lang="ar-IQ" dirty="0" smtClean="0"/>
          </a:p>
          <a:p>
            <a:r>
              <a:rPr lang="ar-IQ" b="1" dirty="0" smtClean="0">
                <a:solidFill>
                  <a:srgbClr val="FF0000"/>
                </a:solidFill>
              </a:rPr>
              <a:t>كما </a:t>
            </a:r>
            <a:r>
              <a:rPr lang="ar-IQ" b="1" dirty="0">
                <a:solidFill>
                  <a:srgbClr val="FF0000"/>
                </a:solidFill>
              </a:rPr>
              <a:t>يهدف علم النفس الاكلينيكي</a:t>
            </a:r>
            <a:r>
              <a:rPr lang="ar-IQ" dirty="0"/>
              <a:t> للتعريف </a:t>
            </a:r>
            <a:r>
              <a:rPr lang="ar-IQ" dirty="0" err="1"/>
              <a:t>بالامكانيات</a:t>
            </a:r>
            <a:r>
              <a:rPr lang="ar-IQ" dirty="0"/>
              <a:t> النفسية والسلوكية والخصائص السلوكية للفرد من خلال مناهج القياس والتحليل والملاحظة , والى التكامل بين المعلومات المتجمعة من هذه المصادر وغيرها من المعلومات المتجمعة عن الفرد باستخراج الفحوص الطبية والتاريخ الاجتماعي بحيث يدلى المختص باقتراحاته وتوجيهاته من اجل توافق ناجح للفرد . </a:t>
            </a:r>
          </a:p>
        </p:txBody>
      </p:sp>
    </p:spTree>
    <p:extLst>
      <p:ext uri="{BB962C8B-B14F-4D97-AF65-F5344CB8AC3E}">
        <p14:creationId xmlns:p14="http://schemas.microsoft.com/office/powerpoint/2010/main" val="587604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363272" cy="5361459"/>
          </a:xfrm>
        </p:spPr>
        <p:txBody>
          <a:bodyPr>
            <a:normAutofit lnSpcReduction="10000"/>
          </a:bodyPr>
          <a:lstStyle/>
          <a:p>
            <a:r>
              <a:rPr lang="ar-IQ" dirty="0"/>
              <a:t>إلا ان هذا التعريف لم يعد مقبولاً من الكثيرين الذين يعملون في هذا الميدان ولا يكاد يخرج على كونه جزءاً من تاريخ قد ولى إذ تعددت وظائف هذا العلم ولم تعد قاصرة على عمليات التخدير واستخراج المقاييس وأدوات التشخيص وأصبحت تمتد لتشمل تقريباً كل ما يمكن جنيه من فروع علم النفس الأخرى وقوانينه المختلفة من اجل منهج افضل للفرد وأعانته على التوافق و الايجابية والتطور في الامكانيات البشرية ولازالت هناك خلافات بين علماء النفس الاكلينيكي بعضهم بالبعض الآخر من جهة وبين علماء الفروع الاخرى الوثيقة الصلة من جهة اخرى كالطب النفسي في الوصول الى التعريف المقبول لهذا الفرع الناشئ من علم النفس .</a:t>
            </a:r>
            <a:endParaRPr lang="en-US" dirty="0"/>
          </a:p>
          <a:p>
            <a:endParaRPr lang="ar-IQ" dirty="0"/>
          </a:p>
        </p:txBody>
      </p:sp>
    </p:spTree>
    <p:extLst>
      <p:ext uri="{BB962C8B-B14F-4D97-AF65-F5344CB8AC3E}">
        <p14:creationId xmlns:p14="http://schemas.microsoft.com/office/powerpoint/2010/main" val="3730184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363272" cy="5577483"/>
          </a:xfrm>
        </p:spPr>
        <p:txBody>
          <a:bodyPr>
            <a:normAutofit/>
          </a:bodyPr>
          <a:lstStyle/>
          <a:p>
            <a:r>
              <a:rPr lang="ar-IQ" dirty="0">
                <a:solidFill>
                  <a:srgbClr val="FF0000"/>
                </a:solidFill>
              </a:rPr>
              <a:t>ولكن عالم النفس ود وورث (</a:t>
            </a:r>
            <a:r>
              <a:rPr lang="en-US" dirty="0">
                <a:solidFill>
                  <a:srgbClr val="FF0000"/>
                </a:solidFill>
              </a:rPr>
              <a:t>Wood worth</a:t>
            </a:r>
            <a:r>
              <a:rPr lang="ar-IQ" dirty="0">
                <a:solidFill>
                  <a:srgbClr val="FF0000"/>
                </a:solidFill>
              </a:rPr>
              <a:t>) </a:t>
            </a:r>
            <a:r>
              <a:rPr lang="ar-IQ" dirty="0"/>
              <a:t>1937 اعترض على استخدام مصطلح إكلينيكي  لأنه يرى أن مهمة الإكلينيكي هو تقديم المساعدة والعون </a:t>
            </a:r>
            <a:r>
              <a:rPr lang="ar-IQ" dirty="0" smtClean="0"/>
              <a:t>للأفراد </a:t>
            </a:r>
            <a:r>
              <a:rPr lang="ar-IQ" dirty="0"/>
              <a:t>في حل مشكلاتهم أو التخفيف من الأزمة سواء أكان فرداً او جماعة صغيرة وخاصة تلك </a:t>
            </a:r>
            <a:r>
              <a:rPr lang="ar-IQ" dirty="0" smtClean="0"/>
              <a:t>المشكلات </a:t>
            </a:r>
            <a:r>
              <a:rPr lang="ar-IQ" dirty="0"/>
              <a:t>النفسية التي تتعلق </a:t>
            </a:r>
            <a:r>
              <a:rPr lang="ar-IQ" dirty="0" smtClean="0"/>
              <a:t>بشؤون </a:t>
            </a:r>
            <a:r>
              <a:rPr lang="ar-IQ" dirty="0"/>
              <a:t>حياتهم التعليمية او اختيار المهنة أو مشكلات الأسرة والتوافق الاجتماعي او لتوجيه الفرد لتحقيق إمكاناته ضمن قدراته الخاصة لتحقيق توافقه مع الآخرين وبخطوات علمية تبدأ في التقويم النفسي ثم التدخل العلاجي من قبل الأخصائي النفسي </a:t>
            </a:r>
          </a:p>
        </p:txBody>
      </p:sp>
    </p:spTree>
    <p:extLst>
      <p:ext uri="{BB962C8B-B14F-4D97-AF65-F5344CB8AC3E}">
        <p14:creationId xmlns:p14="http://schemas.microsoft.com/office/powerpoint/2010/main" val="162486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FF0000"/>
                </a:solidFill>
              </a:rPr>
              <a:t>ما الذي يقوم به الأخصائي النفسي الإكلينيكي ؟</a:t>
            </a:r>
            <a:r>
              <a:rPr lang="ar-IQ" dirty="0"/>
              <a:t> </a:t>
            </a:r>
            <a:r>
              <a:rPr lang="en-US" dirty="0"/>
              <a:t/>
            </a:r>
            <a:br>
              <a:rPr lang="en-US" dirty="0"/>
            </a:b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قد </a:t>
            </a:r>
            <a:r>
              <a:rPr lang="ar-IQ" dirty="0"/>
              <a:t>يقال بشكل عام أن وظيفة الأخصائي النفسي الإكلينيكي في انه يحاول فهم الناس </a:t>
            </a:r>
            <a:r>
              <a:rPr lang="ar-IQ" dirty="0" smtClean="0"/>
              <a:t>لتقديم </a:t>
            </a:r>
            <a:r>
              <a:rPr lang="ar-IQ" dirty="0"/>
              <a:t>العون لهم والمساعدة لحياة أفضل في ميادين العمل ونشاطات الحياة المختلفة ألا ان هذا التعريف لا يوضح لنا عمل الأخصائي النفسي الإكلينيكي و لا يكشف لنا بصورة نوعية مختلفة للأمثلة والنشاطات التي يقوم بها الميدان الإكلينيكي . </a:t>
            </a:r>
            <a:endParaRPr lang="en-US" dirty="0"/>
          </a:p>
          <a:p>
            <a:r>
              <a:rPr lang="ar-IQ" dirty="0"/>
              <a:t> اذاً لا بد لنا من شرح مفصل لطبيعة عمل الأخصائي النفسي الإكلينيكي فهو عالم نفسي أولا يستخدم علومه في مجال مهنة العلاج النفسي وكذلك أن الاكلينيكي يستخدم طرقاً موضوعية علمية </a:t>
            </a:r>
            <a:r>
              <a:rPr lang="ar-IQ" dirty="0" smtClean="0"/>
              <a:t>ويتوخى </a:t>
            </a:r>
            <a:r>
              <a:rPr lang="ar-IQ" dirty="0"/>
              <a:t>البحث الدقيق للتأكد من الموضوعية في العمل مع الاخرين المحتاجين </a:t>
            </a:r>
            <a:r>
              <a:rPr lang="ar-IQ" dirty="0" smtClean="0"/>
              <a:t>له </a:t>
            </a:r>
            <a:r>
              <a:rPr lang="ar-IQ" dirty="0"/>
              <a:t>لغرض فهم الاشخاص بكل التعقيدات النفسية في سلوكهم </a:t>
            </a:r>
            <a:r>
              <a:rPr lang="ar-IQ" dirty="0" smtClean="0"/>
              <a:t>بغية التغيير </a:t>
            </a:r>
            <a:r>
              <a:rPr lang="ar-IQ" dirty="0"/>
              <a:t>او التأثير في السلوك او لتعديل السلوك الذي ينسجم مع الحياة في مجتمعهم . </a:t>
            </a:r>
            <a:endParaRPr lang="en-US" dirty="0"/>
          </a:p>
          <a:p>
            <a:endParaRPr lang="ar-IQ" dirty="0"/>
          </a:p>
        </p:txBody>
      </p:sp>
    </p:spTree>
    <p:extLst>
      <p:ext uri="{BB962C8B-B14F-4D97-AF65-F5344CB8AC3E}">
        <p14:creationId xmlns:p14="http://schemas.microsoft.com/office/powerpoint/2010/main" val="1473437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2575</Words>
  <Application>Microsoft Office PowerPoint</Application>
  <PresentationFormat>عرض على الشاشة (3:4)‏</PresentationFormat>
  <Paragraphs>83</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سمة Office</vt:lpstr>
      <vt:lpstr>عرض تقديمي في PowerPoint</vt:lpstr>
      <vt:lpstr>تعريف علم النفس الإكلينيكي وهدفه </vt:lpstr>
      <vt:lpstr>عرض تقديمي في PowerPoint</vt:lpstr>
      <vt:lpstr>عرض تقديمي في PowerPoint</vt:lpstr>
      <vt:lpstr>تعريف جمعية علم النفس الأمريكية (ARA) (APA) لعلم النفس الاكلينيكي والذي جاء فيه</vt:lpstr>
      <vt:lpstr>عرض تقديمي في PowerPoint</vt:lpstr>
      <vt:lpstr>عرض تقديمي في PowerPoint</vt:lpstr>
      <vt:lpstr>عرض تقديمي في PowerPoint</vt:lpstr>
      <vt:lpstr>ما الذي يقوم به الأخصائي النفسي الإكلينيكي ؟  </vt:lpstr>
      <vt:lpstr>عرض تقديمي في PowerPoint</vt:lpstr>
      <vt:lpstr>عمل الأخصائي النفسي الإكلينيكي :  </vt:lpstr>
      <vt:lpstr>عرض تقديمي في PowerPoint</vt:lpstr>
      <vt:lpstr>سمات الشخصية العامة للأخصائي الإكلينيكي : </vt:lpstr>
      <vt:lpstr>الإكلينيكي وشخصيته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Maher</cp:lastModifiedBy>
  <cp:revision>12</cp:revision>
  <dcterms:created xsi:type="dcterms:W3CDTF">2020-12-24T06:04:11Z</dcterms:created>
  <dcterms:modified xsi:type="dcterms:W3CDTF">2020-12-26T20:07:48Z</dcterms:modified>
</cp:coreProperties>
</file>